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FF0000"/>
    <a:srgbClr val="9966FF"/>
    <a:srgbClr val="D0D8E8"/>
    <a:srgbClr val="E9EDF4"/>
    <a:srgbClr val="FEF5D6"/>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3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0E381002-C7C2-4D5B-B488-D54CB42A6233}" type="datetimeFigureOut">
              <a:rPr lang="zh-TW" altLang="en-US"/>
              <a:pPr/>
              <a:t>2018/4/23</a:t>
            </a:fld>
            <a:endParaRPr lang="en-US" altLang="zh-TW"/>
          </a:p>
        </p:txBody>
      </p:sp>
      <p:sp>
        <p:nvSpPr>
          <p:cNvPr id="3686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32EA126D-BA3C-4BC1-BB5E-AEE857E1737C}"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3" name="日期版面配置區 2"/>
          <p:cNvSpPr>
            <a:spLocks noGrp="1"/>
          </p:cNvSpPr>
          <p:nvPr>
            <p:ph type="dt"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Calibri" pitchFamily="34" charset="0"/>
              </a:defRPr>
            </a:lvl1pPr>
          </a:lstStyle>
          <a:p>
            <a:fld id="{D3A199D2-8306-44A3-AF6B-25E73BA05BFE}" type="datetimeFigureOut">
              <a:rPr lang="zh-TW" altLang="en-US"/>
              <a:pPr/>
              <a:t>2018/4/23</a:t>
            </a:fld>
            <a:endParaRPr lang="en-US" altLang="zh-TW"/>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bwMode="auto">
          <a:xfrm>
            <a:off x="679450" y="4713288"/>
            <a:ext cx="5438775" cy="4468812"/>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Calibri" pitchFamily="34" charset="0"/>
              </a:defRPr>
            </a:lvl1pPr>
          </a:lstStyle>
          <a:p>
            <a:fld id="{ECBF211C-452F-415F-A3BB-B81925A8572C}"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cstate="print"/>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773AADE2-43E7-47DD-A79A-583B4D166E7C}"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DEE8B293-48B4-4A30-AFDB-189D3CA32A37}"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2206B525-4715-4D84-B67F-88440A97555C}"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66984CCF-CEA2-4A4C-BE70-7A0833C0AF61}"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E28C14EA-58FA-4AF1-B0C7-E0C576EEF7E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CCA880B4-0565-4D59-B25A-8EF6F1D01717}"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EE645C57-97C0-454D-B58E-5199F1BCE32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86596CCB-5E70-43E5-ABC4-54EA8CEDD8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cstate="print"/>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B899A62B-317E-420C-B96F-5E150697CC5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cstate="print"/>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74656635-8C4B-4831-8BF8-4FCEFF91538B}"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CE56D0F-8C1D-4CE5-A633-015C2B01CE7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692267B-2ABC-4198-A245-1214A9C16BB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C2AE490-2CE5-477A-8442-F123EB956414}"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A298B2F5-5239-497A-A83A-AEDAFCA213A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67124935-D495-4966-9AE7-1E5DBA8B6246}"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D3C24F8-8017-45FE-82F6-763514DA2535}"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6E3901-8AD0-4D53-918E-086EBE8F600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74" r:id="rId4"/>
    <p:sldLayoutId id="2147483673" r:id="rId5"/>
    <p:sldLayoutId id="2147483672"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8194"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203"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9454B383-616C-43B2-8210-2E6920B48BD0}" type="slidenum">
              <a:rPr lang="zh-TW" altLang="en-US"/>
              <a:pPr>
                <a:defRPr/>
              </a:pPr>
              <a:t>‹#›</a:t>
            </a:fld>
            <a:endParaRPr lang="en-US" altLang="zh-TW"/>
          </a:p>
        </p:txBody>
      </p:sp>
      <p:grpSp>
        <p:nvGrpSpPr>
          <p:cNvPr id="8206"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209" name="Picture 18" descr="廉政署徽"/>
            <p:cNvPicPr>
              <a:picLocks noChangeAspect="1" noChangeArrowheads="1"/>
            </p:cNvPicPr>
            <p:nvPr userDrawn="1"/>
          </p:nvPicPr>
          <p:blipFill>
            <a:blip r:embed="rId13" cstate="print"/>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於其配偶約僱期間屆滿之際，於簽呈上加註准予續聘</a:t>
            </a:r>
            <a:r>
              <a:rPr lang="zh-TW" altLang="en-US" sz="2800" b="1" smtClean="0">
                <a:solidFill>
                  <a:srgbClr val="C00000"/>
                </a:solidFill>
              </a:rPr>
              <a:t>之</a:t>
            </a:r>
            <a:r>
              <a:rPr lang="zh-TW" altLang="zh-TW" sz="2800" b="1" smtClean="0">
                <a:solidFill>
                  <a:srgbClr val="C00000"/>
                </a:solidFill>
              </a:rPr>
              <a:t>文字</a:t>
            </a:r>
            <a:endParaRPr lang="zh-TW" altLang="en-US" sz="2800" smtClean="0">
              <a:solidFill>
                <a:srgbClr val="C00000"/>
              </a:solidFill>
            </a:endParaRPr>
          </a:p>
        </p:txBody>
      </p:sp>
      <p:sp>
        <p:nvSpPr>
          <p:cNvPr id="22530" name="內容版面配置區 2"/>
          <p:cNvSpPr>
            <a:spLocks noGrp="1"/>
          </p:cNvSpPr>
          <p:nvPr>
            <p:ph idx="1"/>
          </p:nvPr>
        </p:nvSpPr>
        <p:spPr/>
        <p:txBody>
          <a:bodyPr/>
          <a:lstStyle/>
          <a:p>
            <a:pPr algn="just">
              <a:lnSpc>
                <a:spcPts val="2700"/>
              </a:lnSpc>
            </a:pPr>
            <a:r>
              <a:rPr lang="en-US" altLang="zh-TW" sz="2200" smtClean="0"/>
              <a:t>A</a:t>
            </a:r>
            <a:r>
              <a:rPr lang="zh-TW" altLang="zh-TW" sz="2200" smtClean="0"/>
              <a:t>於</a:t>
            </a:r>
            <a:r>
              <a:rPr lang="en-US" altLang="zh-TW" sz="2200" smtClean="0"/>
              <a:t>103</a:t>
            </a:r>
            <a:r>
              <a:rPr lang="zh-TW" altLang="zh-TW" sz="2200" smtClean="0"/>
              <a:t>起擔任</a:t>
            </a:r>
            <a:r>
              <a:rPr lang="zh-TW" altLang="en-US" sz="2200" smtClean="0"/>
              <a:t>某鄉</a:t>
            </a:r>
            <a:r>
              <a:rPr lang="zh-TW" altLang="zh-TW" sz="2200" smtClean="0"/>
              <a:t>公所課長，其配偶</a:t>
            </a:r>
            <a:r>
              <a:rPr lang="en-US" altLang="zh-TW" sz="2200" smtClean="0"/>
              <a:t>B</a:t>
            </a:r>
            <a:r>
              <a:rPr lang="zh-TW" altLang="zh-TW" sz="2200" smtClean="0"/>
              <a:t>係本法第</a:t>
            </a:r>
            <a:r>
              <a:rPr lang="en-US" altLang="zh-TW" sz="2200" smtClean="0"/>
              <a:t>3</a:t>
            </a:r>
            <a:r>
              <a:rPr lang="zh-TW" altLang="zh-TW" sz="2200" smtClean="0"/>
              <a:t>條之關係人，</a:t>
            </a:r>
            <a:r>
              <a:rPr lang="en-US" altLang="zh-TW" sz="2200" smtClean="0"/>
              <a:t>103</a:t>
            </a:r>
            <a:r>
              <a:rPr lang="zh-TW" altLang="zh-TW" sz="2200" smtClean="0"/>
              <a:t>年間經進用為</a:t>
            </a:r>
            <a:r>
              <a:rPr lang="zh-TW" altLang="en-US" sz="2200" smtClean="0"/>
              <a:t>鄉</a:t>
            </a:r>
            <a:r>
              <a:rPr lang="zh-TW" altLang="zh-TW" sz="2200" smtClean="0"/>
              <a:t>公所短期進用人員。</a:t>
            </a:r>
          </a:p>
          <a:p>
            <a:pPr algn="just">
              <a:lnSpc>
                <a:spcPts val="2700"/>
              </a:lnSpc>
            </a:pPr>
            <a:r>
              <a:rPr lang="zh-TW" altLang="zh-TW" sz="2200" smtClean="0"/>
              <a:t>詎</a:t>
            </a:r>
            <a:r>
              <a:rPr lang="en-US" altLang="zh-TW" sz="2200" smtClean="0"/>
              <a:t>A</a:t>
            </a:r>
            <a:r>
              <a:rPr lang="zh-TW" altLang="zh-TW" sz="2200" smtClean="0"/>
              <a:t>於配偶</a:t>
            </a:r>
            <a:r>
              <a:rPr lang="en-US" altLang="zh-TW" sz="2200" smtClean="0"/>
              <a:t>103</a:t>
            </a:r>
            <a:r>
              <a:rPr lang="zh-TW" altLang="zh-TW" sz="2200" smtClean="0"/>
              <a:t>年短期進用人員之僱用契約期滿之際，經</a:t>
            </a:r>
            <a:r>
              <a:rPr lang="zh-TW" altLang="en-US" sz="2200" smtClean="0"/>
              <a:t>承辦人</a:t>
            </a:r>
            <a:r>
              <a:rPr lang="zh-TW" altLang="zh-TW" sz="2200" smtClean="0"/>
              <a:t>以</a:t>
            </a:r>
            <a:r>
              <a:rPr lang="en-US" altLang="zh-TW" sz="2200" smtClean="0"/>
              <a:t>B</a:t>
            </a:r>
            <a:r>
              <a:rPr lang="zh-TW" altLang="zh-TW" sz="2200" smtClean="0"/>
              <a:t>主辦業務卓有績效為由簽辦續僱時，</a:t>
            </a:r>
            <a:r>
              <a:rPr lang="en-US" altLang="zh-TW" sz="2200" smtClean="0"/>
              <a:t>A</a:t>
            </a:r>
            <a:r>
              <a:rPr lang="zh-TW" altLang="zh-TW" sz="2200" smtClean="0"/>
              <a:t>以承辦單位課長身分核章，經呈機關首長同意續僱為短期進用人員；嗣</a:t>
            </a:r>
            <a:r>
              <a:rPr lang="en-US" altLang="zh-TW" sz="2200" smtClean="0"/>
              <a:t>B</a:t>
            </a:r>
            <a:r>
              <a:rPr lang="zh-TW" altLang="zh-TW" sz="2200" smtClean="0"/>
              <a:t>前開短期進用人員之僱用契約即將期滿時，</a:t>
            </a:r>
            <a:r>
              <a:rPr lang="zh-TW" altLang="en-US" sz="2200" smtClean="0"/>
              <a:t>承辦人</a:t>
            </a:r>
            <a:r>
              <a:rPr lang="zh-TW" altLang="zh-TW" sz="2200" smtClean="0"/>
              <a:t>又以</a:t>
            </a:r>
            <a:r>
              <a:rPr lang="en-US" altLang="zh-TW" sz="2200" smtClean="0"/>
              <a:t>B</a:t>
            </a:r>
            <a:r>
              <a:rPr lang="zh-TW" altLang="zh-TW" sz="2200" smtClean="0"/>
              <a:t>主辦業務卓有績效為由簽辦續僱，</a:t>
            </a:r>
            <a:r>
              <a:rPr lang="en-US" altLang="zh-TW" sz="2200" smtClean="0"/>
              <a:t>A</a:t>
            </a:r>
            <a:r>
              <a:rPr lang="zh-TW" altLang="zh-TW" sz="2200" smtClean="0"/>
              <a:t>更以承辦單位課長之身分，在簽陳上加註請准以續聘等擬辦意見</a:t>
            </a:r>
            <a:r>
              <a:rPr lang="zh-TW" altLang="en-US" sz="2200" smtClean="0"/>
              <a:t>並</a:t>
            </a:r>
            <a:r>
              <a:rPr lang="zh-TW" altLang="zh-TW" sz="2200" smtClean="0"/>
              <a:t>核章，呈機關首長同意後繼續僱用</a:t>
            </a:r>
            <a:r>
              <a:rPr lang="en-US" altLang="zh-TW" sz="2200" smtClean="0"/>
              <a:t>B</a:t>
            </a:r>
            <a:r>
              <a:rPr lang="zh-TW" altLang="zh-TW" sz="2200" smtClean="0"/>
              <a:t>為短期進用人員，使關係人</a:t>
            </a:r>
            <a:r>
              <a:rPr lang="en-US" altLang="zh-TW" sz="2200" smtClean="0"/>
              <a:t>B</a:t>
            </a:r>
            <a:r>
              <a:rPr lang="zh-TW" altLang="zh-TW" sz="2200" smtClean="0"/>
              <a:t>獲取進用為該公所短期進用人員之非財產上利益，違反本法第</a:t>
            </a:r>
            <a:r>
              <a:rPr lang="en-US" altLang="zh-TW" sz="2200" smtClean="0"/>
              <a:t>6</a:t>
            </a:r>
            <a:r>
              <a:rPr lang="zh-TW" altLang="zh-TW" sz="2200" smtClean="0"/>
              <a:t>條及第</a:t>
            </a:r>
            <a:r>
              <a:rPr lang="en-US" altLang="zh-TW" sz="2200" smtClean="0"/>
              <a:t>10</a:t>
            </a:r>
            <a:r>
              <a:rPr lang="zh-TW" altLang="zh-TW" sz="2200" smtClean="0"/>
              <a:t>條第</a:t>
            </a:r>
            <a:r>
              <a:rPr lang="en-US" altLang="zh-TW" sz="2200" smtClean="0"/>
              <a:t>1</a:t>
            </a:r>
            <a:r>
              <a:rPr lang="zh-TW" altLang="zh-TW" sz="2200" smtClean="0"/>
              <a:t>項之規定</a:t>
            </a:r>
            <a:r>
              <a:rPr lang="zh-TW" altLang="en-US" sz="2200" smtClean="0"/>
              <a:t>。惟審酌</a:t>
            </a:r>
            <a:r>
              <a:rPr lang="en-US" altLang="zh-TW" sz="2200" smtClean="0"/>
              <a:t>A</a:t>
            </a:r>
            <a:r>
              <a:rPr lang="zh-TW" altLang="en-US" sz="2200" smtClean="0"/>
              <a:t>有不知法令之情事，</a:t>
            </a:r>
            <a:r>
              <a:rPr lang="zh-TW" altLang="zh-TW" sz="2200" smtClean="0"/>
              <a:t>依行政罰法第</a:t>
            </a:r>
            <a:r>
              <a:rPr lang="en-US" altLang="zh-TW" sz="2200" smtClean="0"/>
              <a:t>8</a:t>
            </a:r>
            <a:r>
              <a:rPr lang="zh-TW" altLang="zh-TW" sz="2200" smtClean="0"/>
              <a:t>條</a:t>
            </a:r>
            <a:r>
              <a:rPr lang="zh-TW" altLang="en-US" sz="2200" smtClean="0"/>
              <a:t>但書</a:t>
            </a:r>
            <a:r>
              <a:rPr lang="zh-TW" altLang="zh-TW" sz="2200" smtClean="0"/>
              <a:t>及第</a:t>
            </a:r>
            <a:r>
              <a:rPr lang="en-US" altLang="zh-TW" sz="2200" smtClean="0"/>
              <a:t>18</a:t>
            </a:r>
            <a:r>
              <a:rPr lang="zh-TW" altLang="zh-TW" sz="2200" smtClean="0"/>
              <a:t>條第</a:t>
            </a:r>
            <a:r>
              <a:rPr lang="en-US" altLang="zh-TW" sz="2200" smtClean="0"/>
              <a:t>3</a:t>
            </a:r>
            <a:r>
              <a:rPr lang="zh-TW" altLang="zh-TW" sz="2200" smtClean="0"/>
              <a:t>項之規定，就</a:t>
            </a:r>
            <a:r>
              <a:rPr lang="en-US" altLang="zh-TW" sz="2200" smtClean="0"/>
              <a:t>A</a:t>
            </a:r>
            <a:r>
              <a:rPr lang="zh-TW" altLang="zh-TW" sz="2200" smtClean="0"/>
              <a:t>兩次違反行政法上義務之行為，各酌減至法定罰鍰最低額之三分之一，併處罰鍰</a:t>
            </a:r>
            <a:r>
              <a:rPr lang="en-US" altLang="zh-TW" sz="2200" smtClean="0"/>
              <a:t>70</a:t>
            </a:r>
            <a:r>
              <a:rPr lang="zh-TW" altLang="zh-TW" sz="2200" smtClean="0"/>
              <a:t>萬元</a:t>
            </a:r>
            <a:r>
              <a:rPr lang="zh-TW" altLang="zh-TW" sz="2000" smtClean="0"/>
              <a:t>。</a:t>
            </a:r>
            <a:endParaRPr lang="zh-TW" altLang="en-US" sz="2000" smtClean="0"/>
          </a:p>
        </p:txBody>
      </p:sp>
      <p:sp>
        <p:nvSpPr>
          <p:cNvPr id="4" name="投影片編號版面配置區 3"/>
          <p:cNvSpPr>
            <a:spLocks noGrp="1"/>
          </p:cNvSpPr>
          <p:nvPr>
            <p:ph type="sldNum" sz="quarter" idx="12"/>
          </p:nvPr>
        </p:nvSpPr>
        <p:spPr/>
        <p:txBody>
          <a:bodyPr/>
          <a:lstStyle/>
          <a:p>
            <a:pPr>
              <a:defRPr/>
            </a:pPr>
            <a:fld id="{5839166B-C5BB-44E2-A86A-B28F747893A9}"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於二親等親屬申請機關陞遷考核申請書上評分並且參加該陞遷甄審委員會</a:t>
            </a:r>
            <a:endParaRPr lang="zh-TW" altLang="en-US" sz="2800" smtClean="0">
              <a:solidFill>
                <a:srgbClr val="C00000"/>
              </a:solidFill>
            </a:endParaRPr>
          </a:p>
        </p:txBody>
      </p:sp>
      <p:sp>
        <p:nvSpPr>
          <p:cNvPr id="23554" name="內容版面配置區 2"/>
          <p:cNvSpPr>
            <a:spLocks noGrp="1"/>
          </p:cNvSpPr>
          <p:nvPr>
            <p:ph idx="1"/>
          </p:nvPr>
        </p:nvSpPr>
        <p:spPr/>
        <p:txBody>
          <a:bodyPr/>
          <a:lstStyle/>
          <a:p>
            <a:pPr algn="just">
              <a:lnSpc>
                <a:spcPts val="2800"/>
              </a:lnSpc>
            </a:pPr>
            <a:r>
              <a:rPr lang="en-US" altLang="zh-TW" sz="2400" smtClean="0"/>
              <a:t>A</a:t>
            </a:r>
            <a:r>
              <a:rPr lang="zh-TW" altLang="zh-TW" sz="2400" smtClean="0"/>
              <a:t>自</a:t>
            </a:r>
            <a:r>
              <a:rPr lang="en-US" altLang="zh-TW" sz="2400" smtClean="0"/>
              <a:t>99</a:t>
            </a:r>
            <a:r>
              <a:rPr lang="zh-TW" altLang="zh-TW" sz="2400" smtClean="0"/>
              <a:t>年至</a:t>
            </a:r>
            <a:r>
              <a:rPr lang="en-US" altLang="zh-TW" sz="2400" smtClean="0"/>
              <a:t>100</a:t>
            </a:r>
            <a:r>
              <a:rPr lang="zh-TW" altLang="zh-TW" sz="2400" smtClean="0"/>
              <a:t>年間擔任</a:t>
            </a:r>
            <a:r>
              <a:rPr lang="zh-TW" altLang="en-US" sz="2400" smtClean="0"/>
              <a:t>某市政府單位主管</a:t>
            </a:r>
            <a:r>
              <a:rPr lang="zh-TW" altLang="zh-TW" sz="2400" smtClean="0"/>
              <a:t>，其弟媳</a:t>
            </a:r>
            <a:r>
              <a:rPr lang="en-US" altLang="zh-TW" sz="2400" smtClean="0"/>
              <a:t>B</a:t>
            </a:r>
            <a:r>
              <a:rPr lang="zh-TW" altLang="zh-TW" sz="2400" smtClean="0"/>
              <a:t>及妹夫</a:t>
            </a:r>
            <a:r>
              <a:rPr lang="en-US" altLang="zh-TW" sz="2400" smtClean="0"/>
              <a:t>C</a:t>
            </a:r>
            <a:r>
              <a:rPr lang="zh-TW" altLang="zh-TW" sz="2400" smtClean="0"/>
              <a:t>均於</a:t>
            </a:r>
            <a:r>
              <a:rPr lang="zh-TW" altLang="en-US" sz="2400" smtClean="0"/>
              <a:t>該機關</a:t>
            </a:r>
            <a:r>
              <a:rPr lang="zh-TW" altLang="zh-TW" sz="2400" smtClean="0"/>
              <a:t>服務，屬本法第</a:t>
            </a:r>
            <a:r>
              <a:rPr lang="en-US" altLang="zh-TW" sz="2400" smtClean="0"/>
              <a:t>3</a:t>
            </a:r>
            <a:r>
              <a:rPr lang="zh-TW" altLang="zh-TW" sz="2400" smtClean="0"/>
              <a:t>條之關係人。</a:t>
            </a:r>
          </a:p>
          <a:p>
            <a:pPr algn="just">
              <a:lnSpc>
                <a:spcPts val="2800"/>
              </a:lnSpc>
            </a:pPr>
            <a:r>
              <a:rPr lang="en-US" altLang="zh-TW" sz="2400" smtClean="0"/>
              <a:t>B</a:t>
            </a:r>
            <a:r>
              <a:rPr lang="zh-TW" altLang="zh-TW" sz="2400" smtClean="0"/>
              <a:t>及</a:t>
            </a:r>
            <a:r>
              <a:rPr lang="en-US" altLang="zh-TW" sz="2400" smtClean="0"/>
              <a:t>C</a:t>
            </a:r>
            <a:r>
              <a:rPr lang="zh-TW" altLang="zh-TW" sz="2400" smtClean="0"/>
              <a:t>依「</a:t>
            </a:r>
            <a:r>
              <a:rPr lang="zh-TW" altLang="en-US" sz="2400" smtClean="0"/>
              <a:t>某市政府</a:t>
            </a:r>
            <a:r>
              <a:rPr lang="zh-TW" altLang="zh-TW" sz="2400" smtClean="0"/>
              <a:t>陞遷考核要點」規定，申請參加</a:t>
            </a:r>
            <a:r>
              <a:rPr lang="zh-TW" altLang="en-US" sz="2400" smtClean="0"/>
              <a:t>該機關</a:t>
            </a:r>
            <a:r>
              <a:rPr lang="en-US" altLang="zh-TW" sz="2400" smtClean="0"/>
              <a:t>100</a:t>
            </a:r>
            <a:r>
              <a:rPr lang="zh-TW" altLang="zh-TW" sz="2400" smtClean="0"/>
              <a:t>年職缺陞遷之考核及甄選，</a:t>
            </a:r>
            <a:r>
              <a:rPr lang="en-US" altLang="zh-TW" sz="2400" smtClean="0"/>
              <a:t>A</a:t>
            </a:r>
            <a:r>
              <a:rPr lang="zh-TW" altLang="zh-TW" sz="2400" smtClean="0"/>
              <a:t>明知</a:t>
            </a:r>
            <a:r>
              <a:rPr lang="en-US" altLang="zh-TW" sz="2400" smtClean="0"/>
              <a:t>B</a:t>
            </a:r>
            <a:r>
              <a:rPr lang="zh-TW" altLang="zh-TW" sz="2400" smtClean="0"/>
              <a:t>及</a:t>
            </a:r>
            <a:r>
              <a:rPr lang="en-US" altLang="zh-TW" sz="2400" smtClean="0"/>
              <a:t>C</a:t>
            </a:r>
            <a:r>
              <a:rPr lang="zh-TW" altLang="zh-TW" sz="2400" smtClean="0"/>
              <a:t>為其二親等親屬，除在該二員填具之參加陞遷考核申請書上，於現在單位課室主管欄位核章外，詎就該二員陞遷考核評分表之品德考核及工作技術項目予以評分，嗣以該</a:t>
            </a:r>
            <a:r>
              <a:rPr lang="zh-TW" altLang="en-US" sz="2400" smtClean="0"/>
              <a:t>機關</a:t>
            </a:r>
            <a:r>
              <a:rPr lang="zh-TW" altLang="zh-TW" sz="2400" smtClean="0"/>
              <a:t>甄審暨考績委員會委員身分參與陞補案之甄審會議而未予自行迴避，違反本法第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a:t>
            </a:r>
            <a:r>
              <a:rPr lang="zh-TW" altLang="en-US" sz="2400" smtClean="0"/>
              <a:t>。惟審酌</a:t>
            </a:r>
            <a:r>
              <a:rPr lang="en-US" altLang="zh-TW" sz="2400" smtClean="0"/>
              <a:t>A</a:t>
            </a:r>
            <a:r>
              <a:rPr lang="zh-TW" altLang="en-US" sz="2400" smtClean="0"/>
              <a:t>有不知法令之情事，</a:t>
            </a:r>
            <a:r>
              <a:rPr lang="zh-TW" altLang="zh-TW" sz="2400" smtClean="0"/>
              <a:t>依行政罰法第</a:t>
            </a:r>
            <a:r>
              <a:rPr lang="en-US" altLang="zh-TW" sz="2400" smtClean="0"/>
              <a:t>8</a:t>
            </a:r>
            <a:r>
              <a:rPr lang="zh-TW" altLang="zh-TW" sz="2400" smtClean="0"/>
              <a:t>條</a:t>
            </a:r>
            <a:r>
              <a:rPr lang="zh-TW" altLang="en-US" sz="2400" smtClean="0"/>
              <a:t>但書</a:t>
            </a:r>
            <a:r>
              <a:rPr lang="zh-TW" altLang="zh-TW" sz="2400" smtClean="0"/>
              <a:t>及第</a:t>
            </a:r>
            <a:r>
              <a:rPr lang="en-US" altLang="zh-TW" sz="2400" smtClean="0"/>
              <a:t>18</a:t>
            </a:r>
            <a:r>
              <a:rPr lang="zh-TW" altLang="zh-TW" sz="2400" smtClean="0"/>
              <a:t>條第</a:t>
            </a:r>
            <a:r>
              <a:rPr lang="en-US" altLang="zh-TW" sz="2400" smtClean="0"/>
              <a:t>3</a:t>
            </a:r>
            <a:r>
              <a:rPr lang="zh-TW" altLang="zh-TW" sz="2400" smtClean="0"/>
              <a:t>項酌減至法定罰鍰最低額三分之一，並就</a:t>
            </a:r>
            <a:r>
              <a:rPr lang="zh-TW" altLang="en-US" sz="2400" smtClean="0"/>
              <a:t>兩</a:t>
            </a:r>
            <a:r>
              <a:rPr lang="zh-TW" altLang="zh-TW" sz="2400" smtClean="0"/>
              <a:t>次違法行為併罰</a:t>
            </a:r>
            <a:r>
              <a:rPr lang="en-US" altLang="zh-TW" sz="2400" smtClean="0"/>
              <a:t>70</a:t>
            </a:r>
            <a:r>
              <a:rPr lang="zh-TW" altLang="zh-TW" sz="2400" smtClean="0"/>
              <a:t>萬元。</a:t>
            </a:r>
            <a:endParaRPr lang="zh-TW" altLang="en-US" sz="2400" smtClean="0"/>
          </a:p>
        </p:txBody>
      </p:sp>
      <p:sp>
        <p:nvSpPr>
          <p:cNvPr id="4" name="投影片編號版面配置區 3"/>
          <p:cNvSpPr>
            <a:spLocks noGrp="1"/>
          </p:cNvSpPr>
          <p:nvPr>
            <p:ph type="sldNum" sz="quarter" idx="12"/>
          </p:nvPr>
        </p:nvSpPr>
        <p:spPr/>
        <p:txBody>
          <a:bodyPr/>
          <a:lstStyle/>
          <a:p>
            <a:pPr>
              <a:defRPr/>
            </a:pPr>
            <a:fld id="{A47D2C1A-6275-4537-BE95-5856679ED739}"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571625" y="428625"/>
            <a:ext cx="7572375" cy="1000125"/>
          </a:xfrm>
        </p:spPr>
        <p:txBody>
          <a:bodyPr/>
          <a:lstStyle/>
          <a:p>
            <a:r>
              <a:rPr lang="zh-TW" altLang="en-US" sz="2600" b="1" smtClean="0">
                <a:solidFill>
                  <a:srgbClr val="C00000"/>
                </a:solidFill>
              </a:rPr>
              <a:t>單位主管</a:t>
            </a:r>
            <a:r>
              <a:rPr lang="zh-TW" altLang="zh-TW" sz="2600" b="1" smtClean="0">
                <a:solidFill>
                  <a:srgbClr val="C00000"/>
                </a:solidFill>
              </a:rPr>
              <a:t>之二親等親屬參加該</a:t>
            </a:r>
            <a:r>
              <a:rPr lang="zh-TW" altLang="en-US" sz="2600" b="1" smtClean="0">
                <a:solidFill>
                  <a:srgbClr val="C00000"/>
                </a:solidFill>
              </a:rPr>
              <a:t>單位</a:t>
            </a:r>
            <a:r>
              <a:rPr lang="zh-TW" altLang="zh-TW" sz="2600" b="1" smtClean="0">
                <a:solidFill>
                  <a:srgbClr val="C00000"/>
                </a:solidFill>
              </a:rPr>
              <a:t>職務代理人職缺面試，</a:t>
            </a:r>
            <a:r>
              <a:rPr lang="zh-TW" altLang="en-US" sz="2600" b="1" smtClean="0">
                <a:solidFill>
                  <a:srgbClr val="C00000"/>
                </a:solidFill>
              </a:rPr>
              <a:t>該主管</a:t>
            </a:r>
            <a:r>
              <a:rPr lang="zh-TW" altLang="zh-TW" sz="2600" b="1" smtClean="0">
                <a:solidFill>
                  <a:srgbClr val="C00000"/>
                </a:solidFill>
              </a:rPr>
              <a:t>自行面談並決定錄取其二親等親屬</a:t>
            </a:r>
            <a:endParaRPr lang="zh-TW" altLang="en-US" sz="2600" smtClean="0">
              <a:solidFill>
                <a:srgbClr val="C00000"/>
              </a:solidFill>
            </a:endParaRPr>
          </a:p>
        </p:txBody>
      </p:sp>
      <p:sp>
        <p:nvSpPr>
          <p:cNvPr id="24578" name="內容版面配置區 2"/>
          <p:cNvSpPr>
            <a:spLocks noGrp="1"/>
          </p:cNvSpPr>
          <p:nvPr>
            <p:ph idx="1"/>
          </p:nvPr>
        </p:nvSpPr>
        <p:spPr/>
        <p:txBody>
          <a:bodyPr/>
          <a:lstStyle/>
          <a:p>
            <a:pPr algn="just">
              <a:lnSpc>
                <a:spcPts val="3200"/>
              </a:lnSpc>
            </a:pPr>
            <a:r>
              <a:rPr lang="en-US" altLang="zh-TW" sz="2600" smtClean="0"/>
              <a:t>A</a:t>
            </a:r>
            <a:r>
              <a:rPr lang="zh-TW" altLang="zh-TW" sz="2600" smtClean="0"/>
              <a:t>自</a:t>
            </a:r>
            <a:r>
              <a:rPr lang="en-US" altLang="zh-TW" sz="2600" smtClean="0"/>
              <a:t>98</a:t>
            </a:r>
            <a:r>
              <a:rPr lang="zh-TW" altLang="zh-TW" sz="2600" smtClean="0"/>
              <a:t>年至</a:t>
            </a:r>
            <a:r>
              <a:rPr lang="en-US" altLang="zh-TW" sz="2600" smtClean="0"/>
              <a:t>102</a:t>
            </a:r>
            <a:r>
              <a:rPr lang="zh-TW" altLang="zh-TW" sz="2600" smtClean="0"/>
              <a:t>年間擔任</a:t>
            </a:r>
            <a:r>
              <a:rPr lang="zh-TW" altLang="en-US" sz="2600" smtClean="0"/>
              <a:t>某部會單位主管</a:t>
            </a:r>
            <a:r>
              <a:rPr lang="zh-TW" altLang="zh-TW" sz="2600" smtClean="0"/>
              <a:t>，為本法第</a:t>
            </a:r>
            <a:r>
              <a:rPr lang="en-US" altLang="zh-TW" sz="2600" smtClean="0"/>
              <a:t>2</a:t>
            </a:r>
            <a:r>
              <a:rPr lang="zh-TW" altLang="zh-TW" sz="2600" smtClean="0"/>
              <a:t>條所定之公職人員；其胞兄B為本法第3條之關係人。</a:t>
            </a:r>
          </a:p>
          <a:p>
            <a:pPr algn="just">
              <a:lnSpc>
                <a:spcPts val="3200"/>
              </a:lnSpc>
            </a:pPr>
            <a:r>
              <a:rPr lang="zh-TW" altLang="en-US" sz="2600" smtClean="0"/>
              <a:t>該部會</a:t>
            </a:r>
            <a:r>
              <a:rPr lang="zh-TW" altLang="zh-TW" sz="2600" smtClean="0"/>
              <a:t>於招聘職務代理人之過程中，A除主動通知其胞兄B投遞該職缺應徵履歷外，並自行面試該職缺2名報名人員含B及另一名C後，選定胞兄B為約僱人員，使關係人獲得僱用為該</a:t>
            </a:r>
            <a:r>
              <a:rPr lang="zh-TW" altLang="en-US" sz="2600" smtClean="0"/>
              <a:t>機關</a:t>
            </a:r>
            <a:r>
              <a:rPr lang="zh-TW" altLang="zh-TW" sz="2600" smtClean="0"/>
              <a:t>約僱人員之非財產上利益及領取薪資計</a:t>
            </a:r>
            <a:r>
              <a:rPr lang="en-US" altLang="zh-TW" sz="2600" smtClean="0"/>
              <a:t>16</a:t>
            </a:r>
            <a:r>
              <a:rPr lang="zh-TW" altLang="zh-TW" sz="2600" smtClean="0"/>
              <a:t>萬餘元之財產上利益，違反本法第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0495A41-409F-4FEE-A34D-CD06116EA798}"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連續三年評打擔任機關工友之配偶之考績</a:t>
            </a:r>
            <a:endParaRPr lang="zh-TW" altLang="en-US" sz="2800" smtClean="0">
              <a:solidFill>
                <a:srgbClr val="C00000"/>
              </a:solidFill>
            </a:endParaRPr>
          </a:p>
        </p:txBody>
      </p:sp>
      <p:sp>
        <p:nvSpPr>
          <p:cNvPr id="25602" name="內容版面配置區 2"/>
          <p:cNvSpPr>
            <a:spLocks noGrp="1"/>
          </p:cNvSpPr>
          <p:nvPr>
            <p:ph idx="1"/>
          </p:nvPr>
        </p:nvSpPr>
        <p:spPr/>
        <p:txBody>
          <a:bodyPr/>
          <a:lstStyle/>
          <a:p>
            <a:pPr algn="just"/>
            <a:r>
              <a:rPr lang="en-US" altLang="zh-TW" sz="2600" smtClean="0"/>
              <a:t>A</a:t>
            </a:r>
            <a:r>
              <a:rPr lang="zh-TW" altLang="zh-TW" sz="2600" smtClean="0"/>
              <a:t>自</a:t>
            </a:r>
            <a:r>
              <a:rPr lang="en-US" altLang="zh-TW" sz="2600" smtClean="0"/>
              <a:t>100</a:t>
            </a:r>
            <a:r>
              <a:rPr lang="zh-TW" altLang="zh-TW" sz="2600" smtClean="0"/>
              <a:t>年起擔任</a:t>
            </a:r>
            <a:r>
              <a:rPr lang="zh-TW" altLang="en-US" sz="2600" smtClean="0"/>
              <a:t>某縣政府單位主管</a:t>
            </a:r>
            <a:r>
              <a:rPr lang="zh-TW" altLang="zh-TW" sz="2600" smtClean="0"/>
              <a:t>，為本法第</a:t>
            </a:r>
            <a:r>
              <a:rPr lang="en-US" altLang="zh-TW" sz="2600" smtClean="0"/>
              <a:t>2</a:t>
            </a:r>
            <a:r>
              <a:rPr lang="zh-TW" altLang="zh-TW" sz="2600" smtClean="0"/>
              <a:t>條所定之公職人員，其配偶</a:t>
            </a:r>
            <a:r>
              <a:rPr lang="en-US" altLang="zh-TW" sz="2600" smtClean="0"/>
              <a:t>B</a:t>
            </a:r>
            <a:r>
              <a:rPr lang="zh-TW" altLang="zh-TW" sz="2600" smtClean="0"/>
              <a:t>自</a:t>
            </a:r>
            <a:r>
              <a:rPr lang="en-US" altLang="zh-TW" sz="2600" smtClean="0"/>
              <a:t>99</a:t>
            </a:r>
            <a:r>
              <a:rPr lang="zh-TW" altLang="zh-TW" sz="2600" smtClean="0"/>
              <a:t>年起為該</a:t>
            </a:r>
            <a:r>
              <a:rPr lang="zh-TW" altLang="en-US" sz="2600" smtClean="0"/>
              <a:t>機關</a:t>
            </a:r>
            <a:r>
              <a:rPr lang="zh-TW" altLang="zh-TW" sz="2600" smtClean="0"/>
              <a:t>工友</a:t>
            </a:r>
            <a:r>
              <a:rPr lang="zh-TW" altLang="en-US" sz="2600" smtClean="0"/>
              <a:t>，</a:t>
            </a:r>
            <a:r>
              <a:rPr lang="zh-TW" altLang="zh-TW" sz="2600" smtClean="0"/>
              <a:t>為為本法第</a:t>
            </a:r>
            <a:r>
              <a:rPr lang="en-US" altLang="zh-TW" sz="2600" smtClean="0"/>
              <a:t>3</a:t>
            </a:r>
            <a:r>
              <a:rPr lang="zh-TW" altLang="zh-TW" sz="2600" smtClean="0"/>
              <a:t>條之關係人</a:t>
            </a:r>
            <a:r>
              <a:rPr lang="zh-TW" altLang="en-US" sz="2600" smtClean="0"/>
              <a:t>。</a:t>
            </a:r>
            <a:endParaRPr lang="zh-TW" altLang="zh-TW" sz="2600" smtClean="0"/>
          </a:p>
          <a:p>
            <a:pPr algn="just"/>
            <a:r>
              <a:rPr lang="en-US" altLang="zh-TW" sz="2600" smtClean="0"/>
              <a:t>A</a:t>
            </a:r>
            <a:r>
              <a:rPr lang="zh-TW" altLang="zh-TW" sz="2600" smtClean="0"/>
              <a:t>辦理</a:t>
            </a:r>
            <a:r>
              <a:rPr lang="en-US" altLang="zh-TW" sz="2600" smtClean="0"/>
              <a:t>100</a:t>
            </a:r>
            <a:r>
              <a:rPr lang="zh-TW" altLang="zh-TW" sz="2600" smtClean="0"/>
              <a:t>年、</a:t>
            </a:r>
            <a:r>
              <a:rPr lang="en-US" altLang="zh-TW" sz="2600" smtClean="0"/>
              <a:t>101</a:t>
            </a:r>
            <a:r>
              <a:rPr lang="zh-TW" altLang="zh-TW" sz="2600" smtClean="0"/>
              <a:t>年及</a:t>
            </a:r>
            <a:r>
              <a:rPr lang="en-US" altLang="zh-TW" sz="2600" smtClean="0"/>
              <a:t>102</a:t>
            </a:r>
            <a:r>
              <a:rPr lang="zh-TW" altLang="zh-TW" sz="2600" smtClean="0"/>
              <a:t>年工友年終考核時，於各該年度工友年終考核案通報時，在</a:t>
            </a:r>
            <a:r>
              <a:rPr lang="en-US" altLang="zh-TW" sz="2600" smtClean="0"/>
              <a:t>B</a:t>
            </a:r>
            <a:r>
              <a:rPr lang="zh-TW" altLang="zh-TW" sz="2600" smtClean="0"/>
              <a:t>之平時工作考核表上填具初評成績，違反本法第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a:t>
            </a:r>
            <a:r>
              <a:rPr lang="zh-TW" altLang="en-US" sz="2600" smtClean="0"/>
              <a:t>。惟審酌其有不知法令之情事，</a:t>
            </a:r>
            <a:r>
              <a:rPr lang="zh-TW" altLang="zh-TW" sz="2600" smtClean="0"/>
              <a:t>依行政罰法第</a:t>
            </a:r>
            <a:r>
              <a:rPr lang="en-US" altLang="zh-TW" sz="2600" smtClean="0"/>
              <a:t>8</a:t>
            </a:r>
            <a:r>
              <a:rPr lang="zh-TW" altLang="zh-TW" sz="2600" smtClean="0"/>
              <a:t>條</a:t>
            </a:r>
            <a:r>
              <a:rPr lang="zh-TW" altLang="en-US" sz="2600" smtClean="0"/>
              <a:t>但書</a:t>
            </a:r>
            <a:r>
              <a:rPr lang="zh-TW" altLang="zh-TW" sz="2600" smtClean="0"/>
              <a:t>及第</a:t>
            </a:r>
            <a:r>
              <a:rPr lang="en-US" altLang="zh-TW" sz="2600" smtClean="0"/>
              <a:t>18</a:t>
            </a:r>
            <a:r>
              <a:rPr lang="zh-TW" altLang="zh-TW" sz="2600" smtClean="0"/>
              <a:t>條之規定，就其三次違法行為酌減罰鍰金額至三分之一，併處罰鍰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457350B-F51F-4CD9-97C1-622E55E9AAFD}"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p:txBody>
          <a:bodyPr/>
          <a:lstStyle/>
          <a:p>
            <a:r>
              <a:rPr lang="zh-TW" altLang="en-US" sz="2800" b="1" smtClean="0">
                <a:solidFill>
                  <a:srgbClr val="C00000"/>
                </a:solidFill>
              </a:rPr>
              <a:t>機關首長</a:t>
            </a:r>
            <a:r>
              <a:rPr lang="zh-TW" altLang="zh-TW" sz="2800" b="1" smtClean="0">
                <a:solidFill>
                  <a:srgbClr val="C00000"/>
                </a:solidFill>
              </a:rPr>
              <a:t>就考績委員會決議配偶考績乙等之結果，逕行更改為甲等</a:t>
            </a:r>
            <a:endParaRPr lang="zh-TW" altLang="en-US" sz="2800" smtClean="0">
              <a:solidFill>
                <a:srgbClr val="C00000"/>
              </a:solidFill>
            </a:endParaRPr>
          </a:p>
        </p:txBody>
      </p:sp>
      <p:sp>
        <p:nvSpPr>
          <p:cNvPr id="26626" name="內容版面配置區 2"/>
          <p:cNvSpPr>
            <a:spLocks noGrp="1"/>
          </p:cNvSpPr>
          <p:nvPr>
            <p:ph idx="1"/>
          </p:nvPr>
        </p:nvSpPr>
        <p:spPr>
          <a:xfrm>
            <a:off x="468313" y="1484313"/>
            <a:ext cx="8229600" cy="4525962"/>
          </a:xfrm>
        </p:spPr>
        <p:txBody>
          <a:bodyPr/>
          <a:lstStyle/>
          <a:p>
            <a:pPr algn="just"/>
            <a:r>
              <a:rPr lang="en-US" altLang="zh-TW" sz="2300" smtClean="0"/>
              <a:t>A</a:t>
            </a:r>
            <a:r>
              <a:rPr lang="zh-TW" altLang="zh-TW" sz="2300" smtClean="0"/>
              <a:t>自</a:t>
            </a:r>
            <a:r>
              <a:rPr lang="en-US" altLang="zh-TW" sz="2300" smtClean="0"/>
              <a:t>100</a:t>
            </a:r>
            <a:r>
              <a:rPr lang="zh-TW" altLang="zh-TW" sz="2300" smtClean="0"/>
              <a:t>年至</a:t>
            </a:r>
            <a:r>
              <a:rPr lang="en-US" altLang="zh-TW" sz="2300" smtClean="0"/>
              <a:t>102</a:t>
            </a:r>
            <a:r>
              <a:rPr lang="zh-TW" altLang="zh-TW" sz="2300" smtClean="0"/>
              <a:t>年擔任</a:t>
            </a:r>
            <a:r>
              <a:rPr lang="zh-TW" altLang="en-US" sz="2300" smtClean="0"/>
              <a:t>某公所首長</a:t>
            </a:r>
            <a:r>
              <a:rPr lang="zh-TW" altLang="zh-TW" sz="2300" smtClean="0"/>
              <a:t>，為本法第</a:t>
            </a:r>
            <a:r>
              <a:rPr lang="en-US" altLang="zh-TW" sz="2300" smtClean="0"/>
              <a:t>2</a:t>
            </a:r>
            <a:r>
              <a:rPr lang="zh-TW" altLang="zh-TW" sz="2300" smtClean="0"/>
              <a:t>條所定之公職人員，其弟妹</a:t>
            </a:r>
            <a:r>
              <a:rPr lang="en-US" altLang="zh-TW" sz="2300" smtClean="0"/>
              <a:t>B</a:t>
            </a:r>
            <a:r>
              <a:rPr lang="zh-TW" altLang="en-US" sz="2300" smtClean="0"/>
              <a:t>擔任該公所</a:t>
            </a:r>
            <a:r>
              <a:rPr lang="zh-TW" altLang="zh-TW" sz="2300" smtClean="0"/>
              <a:t>課員，為本法第</a:t>
            </a:r>
            <a:r>
              <a:rPr lang="en-US" altLang="zh-TW" sz="2300" smtClean="0"/>
              <a:t>3</a:t>
            </a:r>
            <a:r>
              <a:rPr lang="zh-TW" altLang="zh-TW" sz="2300" smtClean="0"/>
              <a:t>條之關係人。</a:t>
            </a:r>
          </a:p>
          <a:p>
            <a:pPr algn="just"/>
            <a:r>
              <a:rPr lang="zh-TW" altLang="en-US" sz="2300" smtClean="0"/>
              <a:t>該</a:t>
            </a:r>
            <a:r>
              <a:rPr lang="zh-TW" altLang="zh-TW" sz="2300" smtClean="0"/>
              <a:t>公所於</a:t>
            </a:r>
            <a:r>
              <a:rPr lang="en-US" altLang="zh-TW" sz="2300" smtClean="0"/>
              <a:t>102</a:t>
            </a:r>
            <a:r>
              <a:rPr lang="zh-TW" altLang="zh-TW" sz="2300" smtClean="0"/>
              <a:t>年召開</a:t>
            </a:r>
            <a:r>
              <a:rPr lang="en-US" altLang="zh-TW" sz="2300" smtClean="0"/>
              <a:t>101</a:t>
            </a:r>
            <a:r>
              <a:rPr lang="zh-TW" altLang="zh-TW" sz="2300" smtClean="0"/>
              <a:t>年度考績委員會會議，決議</a:t>
            </a:r>
            <a:r>
              <a:rPr lang="zh-TW" altLang="en-US" sz="2300" smtClean="0"/>
              <a:t>首長</a:t>
            </a:r>
            <a:r>
              <a:rPr lang="en-US" altLang="zh-TW" sz="2300" smtClean="0"/>
              <a:t>A</a:t>
            </a:r>
            <a:r>
              <a:rPr lang="zh-TW" altLang="zh-TW" sz="2300" smtClean="0"/>
              <a:t>之配偶</a:t>
            </a:r>
            <a:r>
              <a:rPr lang="en-US" altLang="zh-TW" sz="2300" smtClean="0"/>
              <a:t>B</a:t>
            </a:r>
            <a:r>
              <a:rPr lang="zh-TW" altLang="zh-TW" sz="2300" smtClean="0"/>
              <a:t>之</a:t>
            </a:r>
            <a:r>
              <a:rPr lang="en-US" altLang="zh-TW" sz="2300" smtClean="0"/>
              <a:t>101</a:t>
            </a:r>
            <a:r>
              <a:rPr lang="zh-TW" altLang="zh-TW" sz="2300" smtClean="0"/>
              <a:t>年度年終考績為乙等，嗣該決議結果送陳</a:t>
            </a:r>
            <a:r>
              <a:rPr lang="zh-TW" altLang="en-US" sz="2300" smtClean="0"/>
              <a:t>首</a:t>
            </a:r>
            <a:r>
              <a:rPr lang="zh-TW" altLang="zh-TW" sz="2300" smtClean="0"/>
              <a:t>長批示「考列乙等人員應依相關指標覈實考列，退請再審」。 </a:t>
            </a:r>
          </a:p>
          <a:p>
            <a:pPr algn="just"/>
            <a:r>
              <a:rPr lang="zh-TW" altLang="en-US" sz="2300" smtClean="0"/>
              <a:t>該</a:t>
            </a:r>
            <a:r>
              <a:rPr lang="zh-TW" altLang="zh-TW" sz="2300" smtClean="0"/>
              <a:t>公所遂依</a:t>
            </a:r>
            <a:r>
              <a:rPr lang="zh-TW" altLang="en-US" sz="2300" smtClean="0"/>
              <a:t>首</a:t>
            </a:r>
            <a:r>
              <a:rPr lang="zh-TW" altLang="zh-TW" sz="2300" smtClean="0"/>
              <a:t>長之批示，續行召開</a:t>
            </a:r>
            <a:r>
              <a:rPr lang="en-US" altLang="zh-TW" sz="2300" smtClean="0"/>
              <a:t>101</a:t>
            </a:r>
            <a:r>
              <a:rPr lang="zh-TW" altLang="zh-TW" sz="2300" smtClean="0"/>
              <a:t>年度考績委員會會議，經考績委員決議結果仍維持</a:t>
            </a:r>
            <a:r>
              <a:rPr lang="en-US" altLang="zh-TW" sz="2300" smtClean="0"/>
              <a:t>B</a:t>
            </a:r>
            <a:r>
              <a:rPr lang="zh-TW" altLang="zh-TW" sz="2300" smtClean="0"/>
              <a:t>之考績為乙等。詎該決議結果送陳</a:t>
            </a:r>
            <a:r>
              <a:rPr lang="zh-TW" altLang="en-US" sz="2300" smtClean="0"/>
              <a:t>首</a:t>
            </a:r>
            <a:r>
              <a:rPr lang="zh-TW" altLang="zh-TW" sz="2300" smtClean="0"/>
              <a:t>長批示，</a:t>
            </a:r>
            <a:r>
              <a:rPr lang="en-US" altLang="zh-TW" sz="2300" smtClean="0"/>
              <a:t>A</a:t>
            </a:r>
            <a:r>
              <a:rPr lang="zh-TW" altLang="zh-TW" sz="2300" smtClean="0"/>
              <a:t>逕更改配偶</a:t>
            </a:r>
            <a:r>
              <a:rPr lang="en-US" altLang="zh-TW" sz="2300" smtClean="0"/>
              <a:t>B</a:t>
            </a:r>
            <a:r>
              <a:rPr lang="zh-TW" altLang="zh-TW" sz="2300" smtClean="0"/>
              <a:t>考績為甲等，嗣送經銓敘部審定為甲等在案，使配偶</a:t>
            </a:r>
            <a:r>
              <a:rPr lang="en-US" altLang="zh-TW" sz="2300" smtClean="0"/>
              <a:t>B</a:t>
            </a:r>
            <a:r>
              <a:rPr lang="zh-TW" altLang="zh-TW" sz="2300" smtClean="0"/>
              <a:t>獲得考列甲等考績獎金之財產上利益及晉級之非財產上利益，違反本法第</a:t>
            </a:r>
            <a:r>
              <a:rPr lang="en-US" altLang="zh-TW" sz="2300" smtClean="0"/>
              <a:t>6</a:t>
            </a:r>
            <a:r>
              <a:rPr lang="zh-TW" altLang="zh-TW" sz="2300" smtClean="0"/>
              <a:t>條及第</a:t>
            </a:r>
            <a:r>
              <a:rPr lang="en-US" altLang="zh-TW" sz="2300" smtClean="0"/>
              <a:t>10</a:t>
            </a:r>
            <a:r>
              <a:rPr lang="zh-TW" altLang="zh-TW" sz="2300" smtClean="0"/>
              <a:t>條第</a:t>
            </a:r>
            <a:r>
              <a:rPr lang="en-US" altLang="zh-TW" sz="2300" smtClean="0"/>
              <a:t>1</a:t>
            </a:r>
            <a:r>
              <a:rPr lang="zh-TW" altLang="zh-TW" sz="2300" smtClean="0"/>
              <a:t>項規定</a:t>
            </a:r>
            <a:r>
              <a:rPr lang="zh-TW" altLang="en-US" sz="2300" smtClean="0"/>
              <a:t>。惟審酌</a:t>
            </a:r>
            <a:r>
              <a:rPr lang="en-US" altLang="zh-TW" sz="2300" smtClean="0"/>
              <a:t>A</a:t>
            </a:r>
            <a:r>
              <a:rPr lang="zh-TW" altLang="en-US" sz="2300" smtClean="0"/>
              <a:t>有不知法令之情事，</a:t>
            </a:r>
            <a:r>
              <a:rPr lang="zh-TW" altLang="zh-TW" sz="2300" smtClean="0"/>
              <a:t>依行政罰法第</a:t>
            </a:r>
            <a:r>
              <a:rPr lang="en-US" altLang="zh-TW" sz="2300" smtClean="0"/>
              <a:t>8</a:t>
            </a:r>
            <a:r>
              <a:rPr lang="zh-TW" altLang="zh-TW" sz="2300" smtClean="0"/>
              <a:t>條但書及第</a:t>
            </a:r>
            <a:r>
              <a:rPr lang="en-US" altLang="zh-TW" sz="2300" smtClean="0"/>
              <a:t>18</a:t>
            </a:r>
            <a:r>
              <a:rPr lang="zh-TW" altLang="zh-TW" sz="2300" smtClean="0"/>
              <a:t>條第</a:t>
            </a:r>
            <a:r>
              <a:rPr lang="en-US" altLang="zh-TW" sz="2300" smtClean="0"/>
              <a:t>3</a:t>
            </a:r>
            <a:r>
              <a:rPr lang="zh-TW" altLang="zh-TW" sz="2300" smtClean="0"/>
              <a:t>項規定酌減至法定罰鍰金額最低額之二分之一，處罰鍰</a:t>
            </a:r>
            <a:r>
              <a:rPr lang="en-US" altLang="zh-TW" sz="2300" smtClean="0"/>
              <a:t>50</a:t>
            </a:r>
            <a:r>
              <a:rPr lang="zh-TW" altLang="zh-TW" sz="2300" smtClean="0"/>
              <a:t>萬元。</a:t>
            </a:r>
            <a:endParaRPr lang="zh-TW" altLang="en-US" sz="2300" smtClean="0"/>
          </a:p>
        </p:txBody>
      </p:sp>
      <p:sp>
        <p:nvSpPr>
          <p:cNvPr id="4" name="投影片編號版面配置區 3"/>
          <p:cNvSpPr>
            <a:spLocks noGrp="1"/>
          </p:cNvSpPr>
          <p:nvPr>
            <p:ph type="sldNum" sz="quarter" idx="12"/>
          </p:nvPr>
        </p:nvSpPr>
        <p:spPr/>
        <p:txBody>
          <a:bodyPr/>
          <a:lstStyle/>
          <a:p>
            <a:pPr>
              <a:defRPr/>
            </a:pPr>
            <a:fld id="{B65C1FF4-A0B5-4157-9527-01E9B2F27AD9}"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將工程採購案施作工區變更為岳母經營民宿所在地</a:t>
            </a:r>
            <a:endParaRPr lang="zh-TW" altLang="en-US" sz="2800" smtClean="0">
              <a:solidFill>
                <a:srgbClr val="C00000"/>
              </a:solidFill>
            </a:endParaRPr>
          </a:p>
        </p:txBody>
      </p:sp>
      <p:sp>
        <p:nvSpPr>
          <p:cNvPr id="27650" name="內容版面配置區 2"/>
          <p:cNvSpPr>
            <a:spLocks noGrp="1"/>
          </p:cNvSpPr>
          <p:nvPr>
            <p:ph idx="1"/>
          </p:nvPr>
        </p:nvSpPr>
        <p:spPr/>
        <p:txBody>
          <a:bodyPr/>
          <a:lstStyle/>
          <a:p>
            <a:pPr algn="just"/>
            <a:r>
              <a:rPr lang="en-US" altLang="zh-TW" sz="2400" smtClean="0"/>
              <a:t>A</a:t>
            </a:r>
            <a:r>
              <a:rPr lang="zh-TW" altLang="zh-TW" sz="2400" smtClean="0"/>
              <a:t>自</a:t>
            </a:r>
            <a:r>
              <a:rPr lang="en-US" altLang="zh-TW" sz="2400" smtClean="0"/>
              <a:t>98</a:t>
            </a:r>
            <a:r>
              <a:rPr lang="zh-TW" altLang="zh-TW" sz="2400" smtClean="0"/>
              <a:t>年起擔任</a:t>
            </a:r>
            <a:r>
              <a:rPr lang="zh-TW" altLang="en-US" sz="2400" smtClean="0"/>
              <a:t>市</a:t>
            </a:r>
            <a:r>
              <a:rPr lang="zh-TW" altLang="zh-TW" sz="2400" smtClean="0"/>
              <a:t>公所課長，係本法第</a:t>
            </a:r>
            <a:r>
              <a:rPr lang="en-US" altLang="zh-TW" sz="2400" smtClean="0"/>
              <a:t>2</a:t>
            </a:r>
            <a:r>
              <a:rPr lang="zh-TW" altLang="zh-TW" sz="2400" smtClean="0"/>
              <a:t>條之公職人員。</a:t>
            </a:r>
            <a:r>
              <a:rPr lang="zh-TW" altLang="en-US" sz="2400" smtClean="0"/>
              <a:t>該市</a:t>
            </a:r>
            <a:r>
              <a:rPr lang="zh-TW" altLang="zh-TW" sz="2400" smtClean="0"/>
              <a:t>公所工程採購案之預算書及契約書中，工程內容編列實際施作新建擋土牆四工區及新建道路，與原函報縣政府核定補助項目不同，經以工程圖說至現場比對發現其中一個工區為</a:t>
            </a:r>
            <a:r>
              <a:rPr lang="en-US" altLang="zh-TW" sz="2400" smtClean="0"/>
              <a:t>A</a:t>
            </a:r>
            <a:r>
              <a:rPr lang="zh-TW" altLang="zh-TW" sz="2400" smtClean="0"/>
              <a:t>之岳母經營之民宿，</a:t>
            </a:r>
            <a:r>
              <a:rPr lang="en-US" altLang="zh-TW" sz="2400" smtClean="0"/>
              <a:t>A</a:t>
            </a:r>
            <a:r>
              <a:rPr lang="zh-TW" altLang="zh-TW" sz="2400" smtClean="0"/>
              <a:t>依</a:t>
            </a:r>
            <a:r>
              <a:rPr lang="zh-TW" altLang="en-US" sz="2400" smtClean="0"/>
              <a:t>市</a:t>
            </a:r>
            <a:r>
              <a:rPr lang="zh-TW" altLang="zh-TW" sz="2400" smtClean="0"/>
              <a:t>公所分層負責明細表職掌該公所建築工程設計、施工監督業務，於上開工程案件採購階段明知工區係其岳母民宿位置所在，詎未自行迴避而於</a:t>
            </a:r>
            <a:r>
              <a:rPr lang="en-US" altLang="zh-TW" sz="2400" smtClean="0"/>
              <a:t>99</a:t>
            </a:r>
            <a:r>
              <a:rPr lang="zh-TW" altLang="zh-TW" sz="2400" smtClean="0"/>
              <a:t>年</a:t>
            </a:r>
            <a:r>
              <a:rPr lang="en-US" altLang="zh-TW" sz="2400" smtClean="0"/>
              <a:t>12</a:t>
            </a:r>
            <a:r>
              <a:rPr lang="zh-TW" altLang="zh-TW" sz="2400" smtClean="0"/>
              <a:t>月至</a:t>
            </a:r>
            <a:r>
              <a:rPr lang="en-US" altLang="zh-TW" sz="2400" smtClean="0"/>
              <a:t>100</a:t>
            </a:r>
            <a:r>
              <a:rPr lang="zh-TW" altLang="zh-TW" sz="2400" smtClean="0"/>
              <a:t>年</a:t>
            </a:r>
            <a:r>
              <a:rPr lang="en-US" altLang="zh-TW" sz="2400" smtClean="0"/>
              <a:t>3</a:t>
            </a:r>
            <a:r>
              <a:rPr lang="zh-TW" altLang="zh-TW" sz="2400" smtClean="0"/>
              <a:t>月間，於工程預算書、契約書及工程變更設計預算書上核章，違反本法第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項規定，處</a:t>
            </a:r>
            <a:r>
              <a:rPr lang="en-US" altLang="zh-TW" sz="2400" smtClean="0"/>
              <a:t>100</a:t>
            </a:r>
            <a:r>
              <a:rPr lang="zh-TW" altLang="zh-TW" sz="2400" smtClean="0"/>
              <a:t>萬元罰鍰。</a:t>
            </a:r>
            <a:endParaRPr lang="zh-TW" altLang="en-US" sz="2400" smtClean="0"/>
          </a:p>
        </p:txBody>
      </p:sp>
      <p:sp>
        <p:nvSpPr>
          <p:cNvPr id="4" name="投影片編號版面配置區 3"/>
          <p:cNvSpPr>
            <a:spLocks noGrp="1"/>
          </p:cNvSpPr>
          <p:nvPr>
            <p:ph type="sldNum" sz="quarter" idx="12"/>
          </p:nvPr>
        </p:nvSpPr>
        <p:spPr/>
        <p:txBody>
          <a:bodyPr/>
          <a:lstStyle/>
          <a:p>
            <a:pPr>
              <a:defRPr/>
            </a:pPr>
            <a:fld id="{A6C261E2-9E5B-4DE1-BC49-39617366C79D}"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p:txBody>
          <a:bodyPr/>
          <a:lstStyle/>
          <a:p>
            <a:pPr algn="ctr"/>
            <a:r>
              <a:rPr lang="zh-TW" altLang="en-US" b="1" smtClean="0">
                <a:solidFill>
                  <a:srgbClr val="C00000"/>
                </a:solidFill>
              </a:rPr>
              <a:t>應注意事項</a:t>
            </a:r>
          </a:p>
        </p:txBody>
      </p:sp>
      <p:sp>
        <p:nvSpPr>
          <p:cNvPr id="28674" name="內容版面配置區 2"/>
          <p:cNvSpPr>
            <a:spLocks noGrp="1"/>
          </p:cNvSpPr>
          <p:nvPr>
            <p:ph idx="1"/>
          </p:nvPr>
        </p:nvSpPr>
        <p:spPr>
          <a:xfrm>
            <a:off x="611188" y="1643063"/>
            <a:ext cx="8075612" cy="4525962"/>
          </a:xfrm>
        </p:spPr>
        <p:txBody>
          <a:bodyPr/>
          <a:lstStyle/>
          <a:p>
            <a:pPr algn="just"/>
            <a:r>
              <a:rPr lang="zh-TW" altLang="zh-TW" sz="2600" b="1" smtClean="0"/>
              <a:t>法政字第0920039451號</a:t>
            </a:r>
            <a:r>
              <a:rPr lang="zh-TW" altLang="en-US" sz="2600" b="1" smtClean="0"/>
              <a:t>函</a:t>
            </a:r>
            <a:endParaRPr lang="zh-TW" altLang="zh-TW" sz="2600" b="1" smtClean="0"/>
          </a:p>
          <a:p>
            <a:pPr algn="just"/>
            <a:r>
              <a:rPr lang="zh-TW" altLang="zh-TW" sz="2600" smtClean="0"/>
              <a:t>政府機關、公立學校及公營事業機構中對技工、工友及臨時人員等非依公務人員任用法任用之聘用、約僱之人事措施，亦屬相類「任用 、陞遷、調動」等人事權運用之範圍</a:t>
            </a:r>
            <a:endParaRPr lang="en-US" altLang="zh-TW" sz="2600" smtClean="0"/>
          </a:p>
          <a:p>
            <a:pPr algn="just"/>
            <a:r>
              <a:rPr lang="zh-TW" altLang="en-US" sz="2600" b="1" smtClean="0"/>
              <a:t>法廉字第 </a:t>
            </a:r>
            <a:r>
              <a:rPr lang="en-US" altLang="zh-TW" sz="2600" b="1" smtClean="0"/>
              <a:t>10305037860 </a:t>
            </a:r>
            <a:r>
              <a:rPr lang="zh-TW" altLang="en-US" sz="2600" b="1" smtClean="0"/>
              <a:t>號函</a:t>
            </a:r>
            <a:endParaRPr lang="en-US" altLang="zh-TW" sz="2600" b="1" smtClean="0"/>
          </a:p>
          <a:p>
            <a:pPr algn="just"/>
            <a:r>
              <a:rPr lang="zh-TW" altLang="en-US" sz="2600" smtClean="0"/>
              <a:t>如公職人員於其職務權限內，有權對特定個案為退回、同意、修正或判斷後同意向上陳核等行為，均屬對該個案具有裁量權，其於執行職務遇有涉及本人或其關係人之利益衝突時 ，即應依法迴避</a:t>
            </a:r>
          </a:p>
        </p:txBody>
      </p:sp>
      <p:sp>
        <p:nvSpPr>
          <p:cNvPr id="4" name="投影片編號版面配置區 3"/>
          <p:cNvSpPr>
            <a:spLocks noGrp="1"/>
          </p:cNvSpPr>
          <p:nvPr>
            <p:ph type="sldNum" sz="quarter" idx="12"/>
          </p:nvPr>
        </p:nvSpPr>
        <p:spPr/>
        <p:txBody>
          <a:bodyPr/>
          <a:lstStyle/>
          <a:p>
            <a:pPr>
              <a:defRPr/>
            </a:pPr>
            <a:fld id="{B9513E82-CF82-429C-852C-11516862DB0E}" type="slidenum">
              <a:rPr lang="zh-TW" altLang="en-US" smtClean="0"/>
              <a:pPr>
                <a:defRPr/>
              </a:pPr>
              <a:t>7</a:t>
            </a:fld>
            <a:endParaRPr lang="zh-TW" altLang="en-US"/>
          </a:p>
        </p:txBody>
      </p:sp>
      <p:pic>
        <p:nvPicPr>
          <p:cNvPr id="28676" name="Picture 2" descr="C:\Users\aac2080\Desktop\th1925Q23X.jpg"/>
          <p:cNvPicPr>
            <a:picLocks noChangeAspect="1" noChangeArrowheads="1"/>
          </p:cNvPicPr>
          <p:nvPr/>
        </p:nvPicPr>
        <p:blipFill>
          <a:blip r:embed="rId2" cstate="print"/>
          <a:srcRect/>
          <a:stretch>
            <a:fillRect/>
          </a:stretch>
        </p:blipFill>
        <p:spPr bwMode="auto">
          <a:xfrm>
            <a:off x="179388" y="1628775"/>
            <a:ext cx="357187" cy="781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7577</TotalTime>
  <Words>1375</Words>
  <Application>Microsoft Office PowerPoint</Application>
  <PresentationFormat>如螢幕大小 (4:3)</PresentationFormat>
  <Paragraphs>30</Paragraphs>
  <Slides>7</Slides>
  <Notes>0</Notes>
  <HiddenSlides>0</HiddenSlides>
  <MMClips>0</MMClips>
  <ScaleCrop>false</ScaleCrop>
  <HeadingPairs>
    <vt:vector size="4" baseType="variant">
      <vt:variant>
        <vt:lpstr>佈景主題</vt:lpstr>
      </vt:variant>
      <vt:variant>
        <vt:i4>2</vt:i4>
      </vt:variant>
      <vt:variant>
        <vt:lpstr>投影片標題</vt:lpstr>
      </vt:variant>
      <vt:variant>
        <vt:i4>7</vt:i4>
      </vt:variant>
    </vt:vector>
  </HeadingPairs>
  <TitlesOfParts>
    <vt:vector size="9" baseType="lpstr">
      <vt:lpstr>Office 佈景主題</vt:lpstr>
      <vt:lpstr>3_Office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user</cp:lastModifiedBy>
  <cp:revision>588</cp:revision>
  <dcterms:modified xsi:type="dcterms:W3CDTF">2018-04-23T08:05:51Z</dcterms:modified>
</cp:coreProperties>
</file>